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270" r:id="rId2"/>
  </p:sldIdLst>
  <p:sldSz cx="9144000" cy="6858000" type="letter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A3A3"/>
    <a:srgbClr val="FFEAEC"/>
    <a:srgbClr val="FFD5D4"/>
    <a:srgbClr val="0066FF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66733" cy="469780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3"/>
            <a:ext cx="3066733" cy="469780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71575"/>
            <a:ext cx="4210050" cy="3157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5" rIns="94229" bIns="471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9" y="4505984"/>
            <a:ext cx="5661660" cy="3686710"/>
          </a:xfrm>
          <a:prstGeom prst="rect">
            <a:avLst/>
          </a:prstGeom>
        </p:spPr>
        <p:txBody>
          <a:bodyPr vert="horz" lIns="94229" tIns="47115" rIns="94229" bIns="471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93297"/>
            <a:ext cx="3066733" cy="469779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5CF0F-7754-451D-81E9-5A14F2A7A2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637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6822107" y="44244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804423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4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6754257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6736573" y="494932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003681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3138057" y="4229780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070207" y="494932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             Paul L. Dunbar  Elementary Strategic Plan (Jackson 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Cluster</a:t>
            </a:r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)                   </a:t>
            </a:r>
            <a:endParaRPr lang="en-US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760734" y="4909097"/>
            <a:ext cx="3421247" cy="3636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Prioritize our budget and personnel to address our school priorities and needs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65351" y="3815231"/>
            <a:ext cx="3431444" cy="984885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Develop rigorous 90 day probationary period for all new staff</a:t>
            </a:r>
          </a:p>
          <a:p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5A. Provide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 opportunities specifically tailored to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IB, Literacy Development and all core content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Provide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 opportunities for teachers to engage with the IB Coach and with  components of IB prior to making application. </a:t>
            </a:r>
          </a:p>
          <a:p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Establish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school-based Gifted Endorsement Cohort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6A. Establish a Principal Leadership Academy for Teacher Leaders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76129" y="2059946"/>
            <a:ext cx="2711956" cy="1654079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a strong climate &amp; culture that  supports social emotional learning that  impacts high </a:t>
            </a:r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achievement and </a:t>
            </a:r>
            <a:r>
              <a:rPr lang="en-US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overall academic performance in math, and ELA/Reading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Provide every student with a rigorous curriculum centered on a global </a:t>
            </a: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perspective</a:t>
            </a: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27443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3760734" y="5373216"/>
            <a:ext cx="3410957" cy="1256757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Parent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Rally &amp;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Upgrade Parent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 to engage more parents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Reactivate the school’s PTA with the State of GA PTA Organization</a:t>
            </a:r>
          </a:p>
          <a:p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Update School Website &amp; Social Media presence. </a:t>
            </a:r>
          </a:p>
          <a:p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Rebrand school with a focus on Excellence.</a:t>
            </a:r>
          </a:p>
          <a:p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9C Strict policy on wearing </a:t>
            </a:r>
            <a:r>
              <a:rPr lang="en-US" sz="70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uniforms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89371" y="2057541"/>
            <a:ext cx="3407424" cy="16545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1A. Implement innovative strategies to promote social, emotional balance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1B Monitor Student discipline data to decrease incidents of conflict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 Consistently monitor student performance data through research based assessment tools (STAR 360, Achieve 3000, APS Benchmark)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2B. Increase rigor of instruction through consistent use of APS Instructional strategies.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2C Maintain full-day common planning for all grade levels once per week</a:t>
            </a:r>
          </a:p>
          <a:p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2D.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Monitor student </a:t>
            </a:r>
            <a:r>
              <a:rPr lang="en-US" sz="7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Lexile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scores based on progress monitoring through Accelerated Reader/Achieve 3000 and Star 360 Assessments weekly, monthly, &amp; quarterly.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3A. Develop unit plans that align with IB curriculum.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3B. Continue implementing learner profiles in student and staff recognitions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3C. Integrate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tenants of IB into the daily instruction program at the school</a:t>
            </a: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3D. Make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to start the process of becoming an IB World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0990" y="509775"/>
            <a:ext cx="2472223" cy="99735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 and the community trusts the system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204818" y="4763838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510" y="3977867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675" y="5725840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3328" y="2353076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7021" y="2819256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25859" y="4349806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7021" y="5046681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6360" y="5991336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2187" y="314759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2968844" y="510719"/>
            <a:ext cx="2863060" cy="99400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MJHS Cluster Mission; to Graduate students who are productive, caring and lifelong learners.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MJHS Cluster Vision; a high-performing cluster where students love to learn, educators inspire, families engage and the community trusts the system.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222741" y="512021"/>
            <a:ext cx="2625038" cy="99270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700" dirty="0" smtClean="0">
                <a:solidFill>
                  <a:schemeClr val="tx1"/>
                </a:solidFill>
                <a:latin typeface="Arial"/>
                <a:cs typeface="Arial"/>
              </a:rPr>
              <a:t>Mission: We </a:t>
            </a:r>
            <a:r>
              <a:rPr lang="en-US" sz="700" dirty="0">
                <a:solidFill>
                  <a:schemeClr val="tx1"/>
                </a:solidFill>
                <a:latin typeface="Arial"/>
                <a:cs typeface="Arial"/>
              </a:rPr>
              <a:t>Expect Excellence….  Every student, Every Parent, Every teacher, Every Classroom, Everyday</a:t>
            </a:r>
            <a:r>
              <a:rPr lang="en-US" sz="700" dirty="0" smtClean="0">
                <a:solidFill>
                  <a:schemeClr val="tx1"/>
                </a:solidFill>
                <a:latin typeface="Arial"/>
                <a:cs typeface="Arial"/>
              </a:rPr>
              <a:t>!</a:t>
            </a:r>
          </a:p>
          <a:p>
            <a:pPr lvl="0" algn="ctr">
              <a:lnSpc>
                <a:spcPct val="110000"/>
              </a:lnSpc>
              <a:defRPr/>
            </a:pPr>
            <a:endParaRPr lang="en-US" sz="7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700" smtClean="0">
                <a:solidFill>
                  <a:schemeClr val="tx1"/>
                </a:solidFill>
                <a:latin typeface="Arial"/>
                <a:cs typeface="Arial"/>
              </a:rPr>
              <a:t>Vision: Paul </a:t>
            </a:r>
            <a:r>
              <a:rPr lang="en-US" sz="700" dirty="0">
                <a:solidFill>
                  <a:schemeClr val="tx1"/>
                </a:solidFill>
                <a:latin typeface="Arial"/>
                <a:cs typeface="Arial"/>
              </a:rPr>
              <a:t>L. Dunbar Elementary is a school where excellence is expected and all children are developed academically, emotionally, and socially in order to become globally competitive.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01150" y="317006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699048" y="1744829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15143" y="2087416"/>
            <a:ext cx="1596578" cy="466134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 GAP score of 3 in all CCRPI performance areas</a:t>
            </a: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% of students scoring in the Proficient Learner or above on the GA Milestones by 5-10% </a:t>
            </a: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% of student scoring in the Developing learner by 10% </a:t>
            </a:r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of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in grade 3 achieving a Lexile measure equal to or greater than 650 on the Georgia Milestones ELA EOG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10%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of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in grade 5 achieving a Lexile measure equal to or greater than 850 on the Georgia Milestones ELA EOG from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en-US" sz="9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a weighted suspension rate and student discipline score of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97%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above. 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337281" y="1549272"/>
            <a:ext cx="394691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</a:t>
            </a:r>
            <a:r>
              <a:rPr lang="en-US" sz="825" b="1" dirty="0" smtClean="0">
                <a:latin typeface="Arial"/>
                <a:cs typeface="Arial"/>
              </a:rPr>
              <a:t>International Baccalaureate Primary Years Programme</a:t>
            </a:r>
            <a:endParaRPr lang="en-US" sz="825" b="1" dirty="0">
              <a:latin typeface="Arial"/>
              <a:cs typeface="Arial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8138693" y="1524375"/>
            <a:ext cx="207869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78774" y="770393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689821" y="796716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0658" y="5352700"/>
            <a:ext cx="2711796" cy="12772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marL="228600" indent="-228600">
              <a:spcAft>
                <a:spcPts val="600"/>
              </a:spcAft>
              <a:buFont typeface="+mj-lt"/>
              <a:buAutoNum type="arabicPeriod" startAt="8"/>
            </a:pP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Develop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a family oriented culture of trust, expectations, and communication to strengthen the relationship between the administration, school partners, parents, and staff members. </a:t>
            </a:r>
            <a:endParaRPr 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spcAft>
                <a:spcPts val="600"/>
              </a:spcAft>
              <a:buFont typeface="+mj-lt"/>
              <a:buAutoNum type="arabicPeriod" startAt="8"/>
            </a:pP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Strengthen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the school’s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motto of “Excellence without Excuses”  through extensive community engagement and alignment with business and community partners. 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ight Arrow 56"/>
          <p:cNvSpPr/>
          <p:nvPr/>
        </p:nvSpPr>
        <p:spPr>
          <a:xfrm>
            <a:off x="3492484" y="2795589"/>
            <a:ext cx="228763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4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62187" y="3815231"/>
            <a:ext cx="2715409" cy="984885"/>
          </a:xfrm>
          <a:prstGeom prst="rect">
            <a:avLst/>
          </a:prstGeom>
          <a:solidFill>
            <a:srgbClr val="FFEAEC"/>
          </a:solidFill>
          <a:ln w="12700">
            <a:solidFill>
              <a:srgbClr val="E3A3A3"/>
            </a:solidFill>
          </a:ln>
        </p:spPr>
        <p:txBody>
          <a:bodyPr wrap="square" rtlCol="0">
            <a:spAutoFit/>
          </a:bodyPr>
          <a:lstStyle/>
          <a:p>
            <a:pPr marL="228600" lvl="0" indent="-228600">
              <a:spcAft>
                <a:spcPts val="600"/>
              </a:spcAft>
              <a:buFont typeface="+mj-lt"/>
              <a:buAutoNum type="arabicPeriod" startAt="4"/>
            </a:pP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Recruit and retain highly qualified urban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eachers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>
              <a:spcAft>
                <a:spcPts val="600"/>
              </a:spcAft>
              <a:buFont typeface="+mj-lt"/>
              <a:buAutoNum type="arabicPeriod" startAt="4"/>
            </a:pP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Improve teacher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fficacy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 IB, Literacy Development, Gifted and other Core Content Areas. </a:t>
            </a:r>
          </a:p>
          <a:p>
            <a:pPr marL="228600" lvl="0" indent="-228600">
              <a:spcAft>
                <a:spcPts val="600"/>
              </a:spcAft>
              <a:buFont typeface="+mj-lt"/>
              <a:buAutoNum type="arabicPeriod" startAt="4"/>
            </a:pP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Build teacher-leader capacity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40658" y="4907131"/>
            <a:ext cx="274742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600"/>
              </a:spcAft>
              <a:buFont typeface="+mj-lt"/>
              <a:buAutoNum type="arabicPeriod" startAt="7"/>
            </a:pP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Build systems &amp; procedures to support our school priorities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58903</TotalTime>
  <Words>701</Words>
  <Application>Microsoft Office PowerPoint</Application>
  <PresentationFormat>Letter Paper (8.5x11 in)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Michelle Walker</cp:lastModifiedBy>
  <cp:revision>339</cp:revision>
  <cp:lastPrinted>2017-01-19T20:50:59Z</cp:lastPrinted>
  <dcterms:created xsi:type="dcterms:W3CDTF">2015-11-10T14:08:41Z</dcterms:created>
  <dcterms:modified xsi:type="dcterms:W3CDTF">2017-06-28T19:02:47Z</dcterms:modified>
</cp:coreProperties>
</file>