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"/>
  </p:notesMasterIdLst>
  <p:sldIdLst>
    <p:sldId id="270" r:id="rId2"/>
  </p:sldIdLst>
  <p:sldSz cx="9144000" cy="6858000" type="letter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istin Moody" initials="KM" lastIdx="35" clrIdx="0"/>
  <p:cmAuthor id="1" name="Norvell, Travis" initials="NT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A3A3"/>
    <a:srgbClr val="FFEAEC"/>
    <a:srgbClr val="FFD5D4"/>
    <a:srgbClr val="0066FF"/>
    <a:srgbClr val="990000"/>
    <a:srgbClr val="FFF5C9"/>
    <a:srgbClr val="FFCC00"/>
    <a:srgbClr val="FFE98B"/>
    <a:srgbClr val="FF66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66733" cy="469780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3"/>
            <a:ext cx="3066733" cy="469780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r">
              <a:defRPr sz="1200"/>
            </a:lvl1pPr>
          </a:lstStyle>
          <a:p>
            <a:fld id="{B665D249-3778-416A-98C1-6C9215D76C37}" type="datetimeFigureOut">
              <a:rPr lang="en-US" smtClean="0"/>
              <a:t>6/28/2017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3513" y="1171575"/>
            <a:ext cx="4210050" cy="3157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5" rIns="94229" bIns="471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9" y="4505984"/>
            <a:ext cx="5661660" cy="3686710"/>
          </a:xfrm>
          <a:prstGeom prst="rect">
            <a:avLst/>
          </a:prstGeom>
        </p:spPr>
        <p:txBody>
          <a:bodyPr vert="horz" lIns="94229" tIns="47115" rIns="94229" bIns="471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93297"/>
            <a:ext cx="3066733" cy="469779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r">
              <a:defRPr sz="1200"/>
            </a:lvl1pPr>
          </a:lstStyle>
          <a:p>
            <a:fld id="{C315CF0F-7754-451D-81E9-5A14F2A7A2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379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15CF0F-7754-451D-81E9-5A14F2A7A20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637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8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2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521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121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189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259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65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88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268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27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48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73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4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0CBBA-220A-447C-9114-73FBB77412C7}" type="datetimeFigureOut">
              <a:rPr lang="en-US" smtClean="0"/>
              <a:t>6/28/2017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647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ight Arrow 66"/>
          <p:cNvSpPr/>
          <p:nvPr/>
        </p:nvSpPr>
        <p:spPr>
          <a:xfrm>
            <a:off x="6822107" y="4424498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Right Arrow 62"/>
          <p:cNvSpPr/>
          <p:nvPr/>
        </p:nvSpPr>
        <p:spPr>
          <a:xfrm>
            <a:off x="6804423" y="2936813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4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Right Arrow 52"/>
          <p:cNvSpPr/>
          <p:nvPr/>
        </p:nvSpPr>
        <p:spPr>
          <a:xfrm>
            <a:off x="6754257" y="6195952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Right Arrow 43"/>
          <p:cNvSpPr/>
          <p:nvPr/>
        </p:nvSpPr>
        <p:spPr>
          <a:xfrm>
            <a:off x="6736573" y="4949324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Right Arrow 42"/>
          <p:cNvSpPr/>
          <p:nvPr/>
        </p:nvSpPr>
        <p:spPr>
          <a:xfrm>
            <a:off x="3003681" y="6195952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Right Arrow 58"/>
          <p:cNvSpPr/>
          <p:nvPr/>
        </p:nvSpPr>
        <p:spPr>
          <a:xfrm>
            <a:off x="3138057" y="4229780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Right Arrow 55"/>
          <p:cNvSpPr/>
          <p:nvPr/>
        </p:nvSpPr>
        <p:spPr>
          <a:xfrm>
            <a:off x="3070207" y="4949324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9884"/>
            <a:ext cx="9144000" cy="276999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Arial"/>
                <a:cs typeface="Arial"/>
              </a:rPr>
              <a:t>             Paul L. Dunbar  Elementary Strategic Plan (Jackson 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Cluster</a:t>
            </a:r>
            <a:r>
              <a:rPr lang="en-US" sz="1200" dirty="0" smtClean="0">
                <a:solidFill>
                  <a:schemeClr val="bg1"/>
                </a:solidFill>
                <a:latin typeface="Arial"/>
                <a:cs typeface="Arial"/>
              </a:rPr>
              <a:t>)                   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585038" y="1870652"/>
            <a:ext cx="1023036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School Priorities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760734" y="4909097"/>
            <a:ext cx="3421247" cy="3636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chemeClr val="accent6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Prioritize our budget and personnel to address our school priorities and needs</a:t>
            </a:r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765351" y="3815231"/>
            <a:ext cx="3431444" cy="984885"/>
          </a:xfrm>
          <a:prstGeom prst="rect">
            <a:avLst/>
          </a:prstGeom>
          <a:solidFill>
            <a:srgbClr val="FFEAEC"/>
          </a:solidFill>
          <a:ln w="25400" cap="flat" cmpd="sng" algn="ctr">
            <a:solidFill>
              <a:srgbClr val="E3A3A3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Develop rigorous 90 day probationary period for all new staff</a:t>
            </a:r>
          </a:p>
          <a:p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5A. Provide 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 opportunities specifically tailored to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IB, Literacy Development and all core content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7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Provide 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 opportunities for teachers to engage with the IB Coach and with  components of IB prior to making application. </a:t>
            </a:r>
          </a:p>
          <a:p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Establish 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school-based Gifted Endorsement Cohort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6A. Establish a Principal Leadership Academy for Teacher Leaders</a:t>
            </a:r>
          </a:p>
        </p:txBody>
      </p:sp>
      <p:sp>
        <p:nvSpPr>
          <p:cNvPr id="51" name="Rectangle 50"/>
          <p:cNvSpPr/>
          <p:nvPr/>
        </p:nvSpPr>
        <p:spPr>
          <a:xfrm>
            <a:off x="776129" y="2059946"/>
            <a:ext cx="2711956" cy="1654079"/>
          </a:xfrm>
          <a:prstGeom prst="rect">
            <a:avLst/>
          </a:prstGeom>
          <a:solidFill>
            <a:srgbClr val="FFE98B"/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en-US" sz="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 a strong climate &amp; culture that  supports social emotional learning that  impacts high </a:t>
            </a:r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achievement and </a:t>
            </a:r>
            <a:r>
              <a:rPr lang="en-US" sz="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growth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en-US" sz="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overall academic performance in math, and ELA/Reading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en-US" sz="800" b="1" dirty="0">
                <a:solidFill>
                  <a:srgbClr val="000000"/>
                </a:solidFill>
                <a:latin typeface="Arial"/>
                <a:cs typeface="Arial"/>
              </a:rPr>
              <a:t>Provide every student with a rigorous curriculum centered on a global </a:t>
            </a:r>
            <a:r>
              <a:rPr lang="en-US" sz="800" b="1" dirty="0" smtClean="0">
                <a:solidFill>
                  <a:srgbClr val="000000"/>
                </a:solidFill>
                <a:latin typeface="Arial"/>
                <a:cs typeface="Arial"/>
              </a:rPr>
              <a:t>perspective</a:t>
            </a:r>
            <a:endParaRPr lang="en-US" sz="8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927443" y="1852313"/>
            <a:ext cx="1077539" cy="3577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25" b="1" dirty="0">
                <a:latin typeface="Arial"/>
                <a:cs typeface="Arial"/>
              </a:rPr>
              <a:t>School Strategies</a:t>
            </a:r>
          </a:p>
          <a:p>
            <a:endParaRPr lang="en-US" sz="900" b="1" dirty="0"/>
          </a:p>
        </p:txBody>
      </p:sp>
      <p:sp>
        <p:nvSpPr>
          <p:cNvPr id="61" name="Rectangle 60"/>
          <p:cNvSpPr/>
          <p:nvPr/>
        </p:nvSpPr>
        <p:spPr>
          <a:xfrm>
            <a:off x="3760734" y="5373216"/>
            <a:ext cx="3410957" cy="1256757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 Parent 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Rally &amp;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Upgrade Parent 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Center to engage more parents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Reactivate the school’s PTA with the State of GA PTA Organization</a:t>
            </a:r>
          </a:p>
          <a:p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Update School Website &amp; Social Media presence. </a:t>
            </a:r>
          </a:p>
          <a:p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Rebrand school with a focus on Excellence.</a:t>
            </a:r>
          </a:p>
          <a:p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9C Strict policy on wearing </a:t>
            </a:r>
            <a:r>
              <a:rPr lang="en-US" sz="70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uniforms</a:t>
            </a:r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89371" y="2057541"/>
            <a:ext cx="3407424" cy="165457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1A. Implement innovative strategies to promote social, emotional balance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1B Monitor Student discipline data to decrease incidents of conflict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2A Consistently monitor student performance data through research based assessment tools (STAR 360, Achieve 3000, APS Benchmark)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2B. Increase rigor of instruction through consistent use of APS Instructional strategies.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2C Maintain full-day common planning for all grade levels once per week</a:t>
            </a:r>
          </a:p>
          <a:p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2D.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Monitor student </a:t>
            </a:r>
            <a:r>
              <a:rPr lang="en-US" sz="7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Lexile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scores based on progress monitoring through Accelerated Reader/Achieve 3000 and Star 360 Assessments weekly, monthly, &amp; quarterly. 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3A. Develop unit plans that align with IB curriculum. 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3B. Continue implementing learner profiles in student and staff recognitions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3C. Integrate 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tenants of IB into the daily instruction program at the school</a:t>
            </a:r>
            <a:endParaRPr lang="en-US" sz="7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3D. Make 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to start the process of becoming an IB World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90990" y="509775"/>
            <a:ext cx="2472223" cy="997354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With a caring culture of trust and collaboration, every student will graduate ready for college and career.</a:t>
            </a:r>
          </a:p>
          <a:p>
            <a:pPr lvl="0" algn="ctr">
              <a:lnSpc>
                <a:spcPct val="110000"/>
              </a:lnSpc>
              <a:defRPr/>
            </a:pPr>
            <a:endParaRPr lang="en-US" sz="8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lvl="0" algn="ctr">
              <a:lnSpc>
                <a:spcPct val="110000"/>
              </a:lnSpc>
              <a:defRPr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A high-performing school district where students love to learn, educators inspire, families engage and the community trusts the system</a:t>
            </a:r>
            <a:endParaRPr lang="en-US" sz="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204818" y="4763838"/>
            <a:ext cx="367706" cy="32708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23242" y1="35352" x2="23242" y2="35352"/>
                        <a14:backgroundMark x1="81641" y1="38672" x2="81641" y2="38672"/>
                        <a14:backgroundMark x1="69336" y1="88477" x2="69336" y2="884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510" y="3977867"/>
            <a:ext cx="468279" cy="468279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675" y="5725840"/>
            <a:ext cx="248330" cy="265496"/>
          </a:xfrm>
          <a:prstGeom prst="rect">
            <a:avLst/>
          </a:prstGeom>
        </p:spPr>
      </p:pic>
      <p:pic>
        <p:nvPicPr>
          <p:cNvPr id="46" name="Picture 14" descr="http://www.iconsplace.com/icons/preview/orange/graduation-cap-256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3328" y="2353076"/>
            <a:ext cx="442513" cy="4425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ectangle 46"/>
          <p:cNvSpPr/>
          <p:nvPr/>
        </p:nvSpPr>
        <p:spPr>
          <a:xfrm>
            <a:off x="47021" y="2819256"/>
            <a:ext cx="715259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Academic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Program</a:t>
            </a:r>
          </a:p>
        </p:txBody>
      </p:sp>
      <p:sp>
        <p:nvSpPr>
          <p:cNvPr id="48" name="Rectangle 47"/>
          <p:cNvSpPr/>
          <p:nvPr/>
        </p:nvSpPr>
        <p:spPr>
          <a:xfrm>
            <a:off x="-25859" y="4349806"/>
            <a:ext cx="832279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Talent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Management</a:t>
            </a:r>
          </a:p>
        </p:txBody>
      </p:sp>
      <p:sp>
        <p:nvSpPr>
          <p:cNvPr id="52" name="Rectangle 51"/>
          <p:cNvSpPr/>
          <p:nvPr/>
        </p:nvSpPr>
        <p:spPr>
          <a:xfrm>
            <a:off x="47021" y="5046681"/>
            <a:ext cx="728084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Systems &amp;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Resources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16360" y="5991336"/>
            <a:ext cx="554960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Culture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62187" y="314759"/>
            <a:ext cx="142218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District Mission &amp; Vision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2968844" y="510719"/>
            <a:ext cx="2863060" cy="99400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MJHS Cluster Mission; to Graduate students who are productive, caring and lifelong learners.</a:t>
            </a:r>
          </a:p>
          <a:p>
            <a:pPr lvl="0" algn="ctr">
              <a:lnSpc>
                <a:spcPct val="110000"/>
              </a:lnSpc>
              <a:defRPr/>
            </a:pPr>
            <a:endParaRPr lang="en-US" sz="800" dirty="0">
              <a:solidFill>
                <a:schemeClr val="tx1"/>
              </a:solidFill>
              <a:latin typeface="Arial"/>
              <a:cs typeface="Arial"/>
            </a:endParaRPr>
          </a:p>
          <a:p>
            <a:pPr lvl="0" algn="ctr">
              <a:lnSpc>
                <a:spcPct val="110000"/>
              </a:lnSpc>
              <a:defRPr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MJHS Cluster Vision; a high-performing cluster where students love to learn, educators inspire, families engage and the community trusts the system.</a:t>
            </a:r>
            <a:endParaRPr lang="en-US" sz="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803865" y="308684"/>
            <a:ext cx="142218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Cluster Mission &amp; Vision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6222741" y="512021"/>
            <a:ext cx="2625038" cy="99270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rial"/>
                <a:cs typeface="Arial"/>
              </a:rPr>
              <a:t>Mission: We </a:t>
            </a:r>
            <a:r>
              <a:rPr lang="en-US" sz="700" dirty="0">
                <a:solidFill>
                  <a:schemeClr val="tx1"/>
                </a:solidFill>
                <a:latin typeface="Arial"/>
                <a:cs typeface="Arial"/>
              </a:rPr>
              <a:t>Expect Excellence….  Every student, Every Parent, Every teacher, Every Classroom, Everyday</a:t>
            </a:r>
            <a:r>
              <a:rPr lang="en-US" sz="700" dirty="0" smtClean="0">
                <a:solidFill>
                  <a:schemeClr val="tx1"/>
                </a:solidFill>
                <a:latin typeface="Arial"/>
                <a:cs typeface="Arial"/>
              </a:rPr>
              <a:t>!</a:t>
            </a:r>
          </a:p>
          <a:p>
            <a:pPr lvl="0" algn="ctr">
              <a:lnSpc>
                <a:spcPct val="110000"/>
              </a:lnSpc>
              <a:defRPr/>
            </a:pPr>
            <a:endParaRPr lang="en-US" sz="700" dirty="0">
              <a:solidFill>
                <a:schemeClr val="tx1"/>
              </a:solidFill>
              <a:latin typeface="Arial"/>
              <a:cs typeface="Arial"/>
            </a:endParaRPr>
          </a:p>
          <a:p>
            <a:pPr lvl="0" algn="ctr">
              <a:lnSpc>
                <a:spcPct val="110000"/>
              </a:lnSpc>
              <a:defRPr/>
            </a:pPr>
            <a:r>
              <a:rPr lang="en-US" sz="700" smtClean="0">
                <a:solidFill>
                  <a:schemeClr val="tx1"/>
                </a:solidFill>
                <a:latin typeface="Arial"/>
                <a:cs typeface="Arial"/>
              </a:rPr>
              <a:t>Vision: Paul </a:t>
            </a:r>
            <a:r>
              <a:rPr lang="en-US" sz="700" dirty="0">
                <a:solidFill>
                  <a:schemeClr val="tx1"/>
                </a:solidFill>
                <a:latin typeface="Arial"/>
                <a:cs typeface="Arial"/>
              </a:rPr>
              <a:t>L. Dunbar Elementary is a school where excellence is expected and all children are developed academically, emotionally, and socially in order to become globally competitive.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01150" y="317006"/>
            <a:ext cx="1407758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School Mission &amp; Vision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699048" y="1744829"/>
            <a:ext cx="1087157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Key Performance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Measures</a:t>
            </a:r>
          </a:p>
        </p:txBody>
      </p:sp>
      <p:sp>
        <p:nvSpPr>
          <p:cNvPr id="75" name="Rectangle 74"/>
          <p:cNvSpPr/>
          <p:nvPr/>
        </p:nvSpPr>
        <p:spPr>
          <a:xfrm>
            <a:off x="7415143" y="2087416"/>
            <a:ext cx="1596578" cy="466134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 GAP score of 3 in all CCRPI performance areas</a:t>
            </a:r>
          </a:p>
          <a:p>
            <a:pPr marL="171450" lvl="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% of students scoring in the Proficient Learner or above on the GA Milestones by 5-10% </a:t>
            </a:r>
          </a:p>
          <a:p>
            <a:pPr marL="171450" lvl="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 % of student scoring in the Developing learner by 10% </a:t>
            </a:r>
            <a:endPara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</a:t>
            </a:r>
            <a:r>
              <a:rPr lang="en-US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of 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in grade 3 achieving a Lexile measure equal to or greater than 650 on the Georgia Milestones ELA EOG </a:t>
            </a:r>
            <a:r>
              <a:rPr lang="en-US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10% 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15%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marL="171450" lvl="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</a:t>
            </a:r>
            <a:r>
              <a:rPr lang="en-US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of 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in grade 5 achieving a Lexile measure equal to or greater than 850 on the Georgia Milestones ELA EOG from </a:t>
            </a:r>
            <a:r>
              <a:rPr lang="en-US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10% 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15%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en-US" sz="9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fontAlgn="base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 a weighted suspension rate and student discipline score of </a:t>
            </a:r>
            <a:r>
              <a:rPr lang="en-US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97% 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above. 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337281" y="1549272"/>
            <a:ext cx="394691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Signature Program: </a:t>
            </a:r>
            <a:r>
              <a:rPr lang="en-US" sz="825" b="1" dirty="0" smtClean="0">
                <a:latin typeface="Arial"/>
                <a:cs typeface="Arial"/>
              </a:rPr>
              <a:t>International Baccalaureate Primary Years Programme</a:t>
            </a:r>
            <a:endParaRPr lang="en-US" sz="825" b="1" dirty="0">
              <a:latin typeface="Arial"/>
              <a:cs typeface="Arial"/>
            </a:endParaRPr>
          </a:p>
        </p:txBody>
      </p:sp>
      <p:sp>
        <p:nvSpPr>
          <p:cNvPr id="81" name="Right Arrow 80"/>
          <p:cNvSpPr/>
          <p:nvPr/>
        </p:nvSpPr>
        <p:spPr>
          <a:xfrm rot="16200000">
            <a:off x="8138693" y="1524375"/>
            <a:ext cx="207869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" name="Right Arrow 81"/>
          <p:cNvSpPr/>
          <p:nvPr/>
        </p:nvSpPr>
        <p:spPr>
          <a:xfrm rot="10800000">
            <a:off x="5878774" y="770393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Right Arrow 82"/>
          <p:cNvSpPr/>
          <p:nvPr/>
        </p:nvSpPr>
        <p:spPr>
          <a:xfrm rot="10800000">
            <a:off x="2689821" y="796716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40658" y="5352700"/>
            <a:ext cx="2711796" cy="12772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marL="228600" indent="-228600">
              <a:spcAft>
                <a:spcPts val="600"/>
              </a:spcAft>
              <a:buFont typeface="+mj-lt"/>
              <a:buAutoNum type="arabicPeriod" startAt="8"/>
            </a:pP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Develop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a family oriented culture of trust, expectations, and communication to strengthen the relationship between the administration, school partners, parents, and staff members. </a:t>
            </a:r>
            <a:endParaRPr lang="en-US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600"/>
              </a:spcAft>
              <a:buFont typeface="+mj-lt"/>
              <a:buAutoNum type="arabicPeriod" startAt="8"/>
            </a:pP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Strengthen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the school’s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motto of “Excellence without Excuses”  through extensive community engagement and alignment with business and community partners. 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ight Arrow 56"/>
          <p:cNvSpPr/>
          <p:nvPr/>
        </p:nvSpPr>
        <p:spPr>
          <a:xfrm>
            <a:off x="3492484" y="2795589"/>
            <a:ext cx="228763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4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62187" y="3815231"/>
            <a:ext cx="2715409" cy="984885"/>
          </a:xfrm>
          <a:prstGeom prst="rect">
            <a:avLst/>
          </a:prstGeom>
          <a:solidFill>
            <a:srgbClr val="FFEAEC"/>
          </a:solidFill>
          <a:ln w="12700">
            <a:solidFill>
              <a:srgbClr val="E3A3A3"/>
            </a:solidFill>
          </a:ln>
        </p:spPr>
        <p:txBody>
          <a:bodyPr wrap="square" rtlCol="0">
            <a:spAutoFit/>
          </a:bodyPr>
          <a:lstStyle/>
          <a:p>
            <a:pPr marL="228600" lvl="0" indent="-228600">
              <a:spcAft>
                <a:spcPts val="600"/>
              </a:spcAft>
              <a:buFont typeface="+mj-lt"/>
              <a:buAutoNum type="arabicPeriod" startAt="4"/>
            </a:pP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Recruit and retain highly qualified urban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eachers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>
              <a:spcAft>
                <a:spcPts val="600"/>
              </a:spcAft>
              <a:buFont typeface="+mj-lt"/>
              <a:buAutoNum type="arabicPeriod" startAt="4"/>
            </a:pP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Improve teacher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fficacy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 IB, Literacy Development, Gifted and other Core Content Areas. </a:t>
            </a:r>
          </a:p>
          <a:p>
            <a:pPr marL="228600" lvl="0" indent="-228600">
              <a:spcAft>
                <a:spcPts val="600"/>
              </a:spcAft>
              <a:buFont typeface="+mj-lt"/>
              <a:buAutoNum type="arabicPeriod" startAt="4"/>
            </a:pP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Build teacher-leader capacity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40658" y="4907131"/>
            <a:ext cx="2747427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600"/>
              </a:spcAft>
              <a:buFont typeface="+mj-lt"/>
              <a:buAutoNum type="arabicPeriod" startAt="7"/>
            </a:pP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Build systems &amp; procedures to support our school priorities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77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58903</TotalTime>
  <Words>701</Words>
  <Application>Microsoft Office PowerPoint</Application>
  <PresentationFormat>Letter Paper (8.5x11 in)</PresentationFormat>
  <Paragraphs>62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Norvell, Travis</dc:creator>
  <cp:lastModifiedBy>Michelle Walker</cp:lastModifiedBy>
  <cp:revision>339</cp:revision>
  <cp:lastPrinted>2017-01-19T20:50:59Z</cp:lastPrinted>
  <dcterms:created xsi:type="dcterms:W3CDTF">2015-11-10T14:08:41Z</dcterms:created>
  <dcterms:modified xsi:type="dcterms:W3CDTF">2017-06-28T19:02:47Z</dcterms:modified>
</cp:coreProperties>
</file>